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14B339A-FB15-4363-B882-359DB28517B0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9F196F-0E67-48FD-A5D7-8B86A213BD5B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</a:rPr>
              <a:t>หน่วยที่  1  มาตรฐานเหล็ก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b="1" dirty="0" smtClean="0">
                <a:solidFill>
                  <a:schemeClr val="bg1"/>
                </a:solidFill>
              </a:rPr>
              <a:t>ในงานอุตสาหกรรม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43108" y="4286256"/>
            <a:ext cx="6560234" cy="1752600"/>
          </a:xfrm>
        </p:spPr>
        <p:txBody>
          <a:bodyPr/>
          <a:lstStyle/>
          <a:p>
            <a:r>
              <a:rPr lang="th-TH" dirty="0" smtClean="0"/>
              <a:t>อ.ฉลอง  ดอกยี่สุ่น</a:t>
            </a:r>
          </a:p>
          <a:p>
            <a:r>
              <a:rPr lang="th-TH" dirty="0" err="1" smtClean="0"/>
              <a:t>อ.วชิรวุธ</a:t>
            </a:r>
            <a:r>
              <a:rPr lang="th-TH" dirty="0" smtClean="0"/>
              <a:t>  หมอทรัพย์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มาตรฐานเหล็กระบบเยอรมัน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DIN   X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 rot="5400000">
            <a:off x="-106395" y="3821115"/>
            <a:ext cx="350046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643704" y="3571082"/>
            <a:ext cx="300039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1536679" y="3178173"/>
            <a:ext cx="221457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2429654" y="278526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rot="5400000">
            <a:off x="3179753" y="246379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57620" y="2428868"/>
            <a:ext cx="4572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5.  ตัวเลข</a:t>
            </a:r>
            <a:r>
              <a:rPr lang="th-TH" dirty="0" err="1" smtClean="0"/>
              <a:t>บอกลัษณะ</a:t>
            </a:r>
            <a:r>
              <a:rPr lang="th-TH" dirty="0" smtClean="0"/>
              <a:t>ของการอบชุบและการใช้งาน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2315858" y="4599285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2.  ตัวเลขบอกเปอร์เซ็นต์คาร์บอน และค่าความต้านทานแรงดึงต่ำสุด หน่วยเป็น  กก./</a:t>
            </a:r>
            <a:r>
              <a:rPr lang="th-TH" dirty="0" err="1" smtClean="0"/>
              <a:t>มม.</a:t>
            </a:r>
            <a:r>
              <a:rPr lang="th-TH" dirty="0" smtClean="0"/>
              <a:t>2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928926" y="400050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3.  ตัวอักษรสัญลักษณ์ของธาตุผสมในเหล็ก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3214686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4.  ตัวเลขบอกเปอร์เซ็นต์ของธาตุผสม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2143108" y="5500702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1.  ตัวอักษรบอกชนิดของเหล็ก  กรรมวิธีการผลิต และคุณสมบัติพิเศษ</a:t>
            </a:r>
            <a:endParaRPr lang="th-TH" dirty="0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>
            <a:off x="3571868" y="2857496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3143240" y="350043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2643174" y="4286256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143108" y="507207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1643042" y="5572140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มาตรฐานเหล็กระบบเยอรมัน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  ตัวอักษรบอกชนิดเหล็ก  กรรมวิธีการผลิต  และคุณสมบัติพิเศษ </a:t>
            </a:r>
          </a:p>
          <a:p>
            <a:pPr>
              <a:buNone/>
            </a:pPr>
            <a:r>
              <a:rPr lang="th-TH" dirty="0" smtClean="0"/>
              <a:t>2.  ตัวเลขบอกเปอร์เซ็นต์คาร์บอนที่ผสมอยู่ในเหล็ก ซึ่งต้องหาร 100  หรือค่าความต้านทานแรงดึงต่ำสุด  มีหน่วยเป็น กก/</a:t>
            </a:r>
            <a:r>
              <a:rPr lang="th-TH" dirty="0" err="1" smtClean="0"/>
              <a:t>มม.</a:t>
            </a:r>
            <a:r>
              <a:rPr lang="th-TH" dirty="0" smtClean="0"/>
              <a:t>2</a:t>
            </a:r>
          </a:p>
          <a:p>
            <a:pPr>
              <a:buNone/>
            </a:pPr>
            <a:r>
              <a:rPr lang="th-TH" dirty="0" smtClean="0"/>
              <a:t>เช่น</a:t>
            </a:r>
          </a:p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St.  37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หมายถึง  เหล็กกล้ามีความต้านทานแรงดึงต่ำสุด  37 กก/</a:t>
            </a:r>
            <a:r>
              <a:rPr lang="th-TH" sz="4000" b="1" dirty="0" err="1" smtClean="0">
                <a:latin typeface="AngsanaUPC" pitchFamily="18" charset="-34"/>
                <a:cs typeface="AngsanaUPC" pitchFamily="18" charset="-34"/>
              </a:rPr>
              <a:t>มม.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2</a:t>
            </a:r>
          </a:p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St.C35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เหล็กกล้าคาร์บอนมีปริมาณคาร์บอนผสมอยู่  35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%</a:t>
            </a:r>
            <a:endParaRPr lang="th-TH" sz="4000" b="1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มาตรฐานเหล็กระบบเยอรมัน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3.  ตัวอักษรสัญลักษณ์ของธาตุที่ผสมในเหล็ก เช่น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42 </a:t>
            </a:r>
            <a:r>
              <a:rPr lang="en-US" sz="4000" b="1" dirty="0" err="1" smtClean="0">
                <a:latin typeface="AngsanaUPC" pitchFamily="18" charset="-34"/>
                <a:cs typeface="AngsanaUPC" pitchFamily="18" charset="-34"/>
              </a:rPr>
              <a:t>CrMo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หมายถึง  เหล็กกล้าที่มีคาร์บอนผสมอยู่  0.42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ผสมธาตุโครเมียมและโม</a:t>
            </a:r>
            <a:r>
              <a:rPr lang="th-TH" sz="4000" b="1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endParaRPr lang="th-TH" sz="40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/>
              <a:t>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4.  ตัวเลขบอกเปอร์เซ็นต์ของธาตุผสม  จะมีตัวเลข 1-3 หลัก  ซึ่งจะบอกปริมาณของธาตุที่ผสมในเหล็ก</a:t>
            </a:r>
          </a:p>
          <a:p>
            <a:pPr>
              <a:buNone/>
            </a:pPr>
            <a:r>
              <a:rPr lang="th-TH" dirty="0" smtClean="0"/>
              <a:t>เช่น</a:t>
            </a:r>
          </a:p>
          <a:p>
            <a:pPr>
              <a:buNone/>
            </a:pP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LE 15 Cr 3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หมายถึง  เหล็กกล้าผลิตจากเตาไฟฟ้า</a:t>
            </a:r>
            <a:r>
              <a:rPr lang="th-TH" sz="4000" b="1" dirty="0" err="1" smtClean="0">
                <a:latin typeface="AngsanaUPC" pitchFamily="18" charset="-34"/>
                <a:cs typeface="AngsanaUPC" pitchFamily="18" charset="-34"/>
              </a:rPr>
              <a:t>อาร์ก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มีปริมาณคาร์บอน 0.15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และโครเมียม  0.75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(3/4)</a:t>
            </a:r>
            <a:endParaRPr lang="th-TH" sz="40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มาตรฐานเหล็กของระบบญี่ปุ่น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JIS   X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endParaRPr lang="th-TH" dirty="0"/>
          </a:p>
        </p:txBody>
      </p:sp>
      <p:cxnSp>
        <p:nvCxnSpPr>
          <p:cNvPr id="4" name="ตัวเชื่อมต่อตรง 3"/>
          <p:cNvCxnSpPr/>
          <p:nvPr/>
        </p:nvCxnSpPr>
        <p:spPr>
          <a:xfrm rot="5400000">
            <a:off x="-606461" y="4106867"/>
            <a:ext cx="4071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 rot="5400000">
            <a:off x="572266" y="3428206"/>
            <a:ext cx="271464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1463653" y="3035297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2429654" y="2499512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7554" y="2285992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4. ตัวอักษรหรือตัวเลข แสดงชั้นคุณภาพของการผลิต หรือพิกัดความเที่ยงตรงหรือขนาดความเผื่อ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8" y="3500438"/>
            <a:ext cx="5214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3. ตัวอักษรบอกกรรมวิธีการผลิตหรือกระบวนการอบชุบ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84" y="4429132"/>
            <a:ext cx="6572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2. ตัวเลขบอกค่าความต้านทานแรงดึงต่ำสุด ความเค้นจุดคราก หน่วย กก/</a:t>
            </a:r>
            <a:r>
              <a:rPr lang="th-TH" dirty="0" err="1" smtClean="0"/>
              <a:t>มม.</a:t>
            </a:r>
            <a:r>
              <a:rPr lang="th-TH" dirty="0" smtClean="0"/>
              <a:t>2 หรือปริมาณคาร์บอน หาร 100  และชั้นคุณภาพของเหล็ก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1857356" y="5903893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1. ตัวอักษรบอกชนิดของเหล็กและธาตุผสม</a:t>
            </a:r>
            <a:endParaRPr lang="th-TH" dirty="0"/>
          </a:p>
        </p:txBody>
      </p:sp>
      <p:cxnSp>
        <p:nvCxnSpPr>
          <p:cNvPr id="18" name="ตัวเชื่อมต่อตรง 17"/>
          <p:cNvCxnSpPr/>
          <p:nvPr/>
        </p:nvCxnSpPr>
        <p:spPr>
          <a:xfrm>
            <a:off x="2857488" y="292893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2428860" y="400050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1928794" y="478632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1428728" y="614364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</a:t>
            </a:r>
            <a:r>
              <a:rPr lang="th-TH" dirty="0" smtClean="0"/>
              <a:t>ระบบญี่ปุ่น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900" dirty="0" smtClean="0"/>
              <a:t>1.  ตัวอักษรบอกชนิดของเหล็กและชนิดของธาตุผสม</a:t>
            </a:r>
          </a:p>
          <a:p>
            <a:pPr>
              <a:buNone/>
            </a:pPr>
            <a:r>
              <a:rPr lang="th-TH" sz="3900" dirty="0" smtClean="0"/>
              <a:t>2.  ตัวเลขบอกค่าความต้านทานแรงดึงต่ำสุด ความเค้นจุดคราก หน่วยเป็น กก/</a:t>
            </a:r>
            <a:r>
              <a:rPr lang="th-TH" sz="3900" dirty="0" err="1" smtClean="0"/>
              <a:t>มม.</a:t>
            </a:r>
            <a:r>
              <a:rPr lang="th-TH" sz="3900" dirty="0" smtClean="0"/>
              <a:t>2 หรือปริมาณคาร์บอน และชั้นคุณภาพของเหล็ก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300" b="1" dirty="0" smtClean="0">
                <a:latin typeface="AngsanaUPC" pitchFamily="18" charset="-34"/>
                <a:cs typeface="AngsanaUPC" pitchFamily="18" charset="-34"/>
              </a:rPr>
              <a:t>JIS  S  35  C  </a:t>
            </a:r>
            <a:endParaRPr lang="th-TH" sz="43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4300" b="1" dirty="0" smtClean="0">
                <a:latin typeface="AngsanaUPC" pitchFamily="18" charset="-34"/>
                <a:cs typeface="AngsanaUPC" pitchFamily="18" charset="-34"/>
              </a:rPr>
              <a:t>หมายถึง  เหล็กล้าคาร์บอน มีปริมาณคาร์บอนผสม  0.35 </a:t>
            </a:r>
            <a:r>
              <a:rPr lang="en-US" sz="4300" b="1" dirty="0" smtClean="0">
                <a:latin typeface="AngsanaUPC" pitchFamily="18" charset="-34"/>
                <a:cs typeface="AngsanaUPC" pitchFamily="18" charset="-34"/>
              </a:rPr>
              <a:t>%</a:t>
            </a:r>
          </a:p>
          <a:p>
            <a:pPr>
              <a:buNone/>
            </a:pPr>
            <a:r>
              <a:rPr lang="en-US" sz="4300" b="1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4300" b="1" dirty="0" smtClean="0">
                <a:latin typeface="AngsanaUPC" pitchFamily="18" charset="-34"/>
                <a:cs typeface="AngsanaUPC" pitchFamily="18" charset="-34"/>
              </a:rPr>
              <a:t>JIS  FC  15  </a:t>
            </a:r>
            <a:endParaRPr lang="th-TH" sz="43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4300" b="1" dirty="0" smtClean="0">
                <a:latin typeface="AngsanaUPC" pitchFamily="18" charset="-34"/>
                <a:cs typeface="AngsanaUPC" pitchFamily="18" charset="-34"/>
              </a:rPr>
              <a:t>หมายถึง  เหล็กหล่อสีเทา  มีความต้านทานแรงดึงต่ำสุด  15  กก/</a:t>
            </a:r>
            <a:r>
              <a:rPr lang="th-TH" sz="4300" b="1" dirty="0" err="1" smtClean="0">
                <a:latin typeface="AngsanaUPC" pitchFamily="18" charset="-34"/>
                <a:cs typeface="AngsanaUPC" pitchFamily="18" charset="-34"/>
              </a:rPr>
              <a:t>มม.</a:t>
            </a:r>
            <a:r>
              <a:rPr lang="th-TH" sz="4300" b="1" dirty="0" smtClean="0">
                <a:latin typeface="AngsanaUPC" pitchFamily="18" charset="-34"/>
                <a:cs typeface="AngsanaUPC" pitchFamily="18" charset="-34"/>
              </a:rPr>
              <a:t>2</a:t>
            </a:r>
            <a:endParaRPr lang="th-TH" sz="43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</a:t>
            </a:r>
            <a:r>
              <a:rPr lang="th-TH" dirty="0" smtClean="0"/>
              <a:t>ระบบญี่ปุ่น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15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3.  ตัวอักษรบอกกรรมวิธีการผลิต หรือกระบวนการอบชุบ</a:t>
            </a:r>
          </a:p>
          <a:p>
            <a:pPr>
              <a:buNone/>
            </a:pPr>
            <a:r>
              <a:rPr lang="th-TH" dirty="0" smtClean="0"/>
              <a:t>เช่น  </a:t>
            </a:r>
            <a:r>
              <a:rPr lang="zh-CN" altLang="en-US" dirty="0" smtClean="0"/>
              <a:t> </a:t>
            </a:r>
            <a:r>
              <a:rPr lang="en-US" altLang="zh-CN" sz="4000" b="1" dirty="0" smtClean="0">
                <a:latin typeface="AngsanaUPC" pitchFamily="18" charset="-34"/>
                <a:cs typeface="AngsanaUPC" pitchFamily="18" charset="-34"/>
              </a:rPr>
              <a:t>JIS  S40C-QG  </a:t>
            </a:r>
            <a:r>
              <a:rPr lang="th-TH" altLang="zh-CN" sz="4000" b="1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 มีปริมาณคาร์บอน  0.45</a:t>
            </a:r>
            <a:r>
              <a:rPr lang="zh-CN" altLang="en-US" sz="4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zh-CN" sz="4000" b="1" dirty="0" smtClean="0">
                <a:latin typeface="AngsanaUPC" pitchFamily="18" charset="-34"/>
                <a:cs typeface="AngsanaUPC" pitchFamily="18" charset="-34"/>
              </a:rPr>
              <a:t>%</a:t>
            </a:r>
            <a:r>
              <a:rPr lang="zh-CN" altLang="en-US" sz="4000" b="1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altLang="zh-CN" sz="4000" b="1" dirty="0" smtClean="0">
                <a:latin typeface="AngsanaUPC" pitchFamily="18" charset="-34"/>
                <a:cs typeface="AngsanaUPC" pitchFamily="18" charset="-34"/>
              </a:rPr>
              <a:t>ผ่านกรรมวิธีชุบแข็งและอบคืนไฟ  และทำการเจียระไน</a:t>
            </a:r>
            <a:endParaRPr lang="th-TH" altLang="zh-CN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altLang="zh-CN" dirty="0" smtClean="0"/>
              <a:t>4.  ตัวอักษรหรือตัวเลข  แสดงชั้นคุณภาพการผลิตหรือพิกัดความเที่ยงตรง ของขนาดหรือความเผื่อ</a:t>
            </a:r>
          </a:p>
          <a:p>
            <a:pPr>
              <a:buNone/>
            </a:pPr>
            <a:r>
              <a:rPr lang="th-TH" altLang="zh-CN" dirty="0" smtClean="0"/>
              <a:t>เช่น </a:t>
            </a:r>
            <a:r>
              <a:rPr lang="zh-CN" altLang="en-US" dirty="0" smtClean="0"/>
              <a:t> </a:t>
            </a:r>
            <a:r>
              <a:rPr lang="en-US" altLang="zh-CN" sz="4000" b="1" dirty="0" smtClean="0">
                <a:latin typeface="AngsanaUPC" pitchFamily="18" charset="-34"/>
                <a:cs typeface="AngsanaUPC" pitchFamily="18" charset="-34"/>
              </a:rPr>
              <a:t>JIS S29CM  </a:t>
            </a:r>
            <a:r>
              <a:rPr lang="th-TH" altLang="zh-CN" sz="4000" b="1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 มีปริมาณคาร์บอน  0.29</a:t>
            </a:r>
            <a:r>
              <a:rPr lang="en-US" altLang="zh-CN" sz="4000" b="1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altLang="zh-CN" sz="4000" b="1" dirty="0" smtClean="0">
                <a:latin typeface="AngsanaUPC" pitchFamily="18" charset="-34"/>
                <a:cs typeface="AngsanaUPC" pitchFamily="18" charset="-34"/>
              </a:rPr>
              <a:t>และแมงกานีส  0.6-0.9</a:t>
            </a:r>
            <a:r>
              <a:rPr lang="zh-CN" altLang="en-US" sz="4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zh-CN" sz="4000" b="1" dirty="0" smtClean="0">
                <a:latin typeface="AngsanaUPC" pitchFamily="18" charset="-34"/>
                <a:cs typeface="AngsanaUPC" pitchFamily="18" charset="-34"/>
              </a:rPr>
              <a:t>%</a:t>
            </a:r>
            <a:endParaRPr lang="th-TH" altLang="zh-CN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ชนิดของเหล็กกล้าและเหล็กกล้าผสม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1.  จำแนกตามปริมาณธาตุคาร์บอนที่ผสม  </a:t>
            </a:r>
          </a:p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โดยแบ่งเป็น 3 ชนิด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1.1  เหล็กกล้าคาร์บอนต่ำ  ไม่เกิน  0.25  </a:t>
            </a:r>
            <a:r>
              <a:rPr lang="en-US" altLang="zh-CN" sz="4000" dirty="0" smtClean="0">
                <a:latin typeface="AngsanaUPC" pitchFamily="18" charset="-34"/>
                <a:cs typeface="AngsanaUPC" pitchFamily="18" charset="-34"/>
              </a:rPr>
              <a:t>%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1.2  เหล็กกล้าคาร์บอนปานกลาง  ไม่เกิน 0.25-0.6 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1.3  เหล็กกล้าคาร์บอนสูง  0.6-2 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แต่การนำไปใช้งานจะผสมคาร์บอนไม่เกิน  1.6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ชนิดของเหล็กกล้าและเหล็กกล้าผสม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2.  จำแนกตามชนิดของธาตุผสม  จะมีส่วนผสมธาตุหลายชนิด โดยแบ่งเป็นชนิดใหญ่ๆ ดังนี้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2.1  เหล็กกล้าคาร์บอน  แบ่งเป็น 4 กลุ่ม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10XX  11XX  12XX  15XX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2.2  เหล็กกล้าผสม  จะมีหลายชนิด  ทั้งนี้อยู่กับปริมาณของธาตุผสม  คุณสมบัติที่ใช้จะแตกต่างกันด้วย แบ่งชนิดใหญ่ๆ ดังนี้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เหล็กกล้าผสม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1.  เหล็กกล้าผสมแมงกานีส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( AISI 13XX )</a:t>
            </a:r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   เหล็กกล้าผสมชนิดนี้จะมีแมงกานีสผสม  1.6-1.9 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แมงกานีสที่เติมจะช่วยเพิ่มความแข็งแรง และความสามารถในการชุบแข็ง  ถ้าผสมถึง 2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จะทำให้เปราะ  ทนต่อแรงกระแทกไม่ดี  ทนต่อการสึกหรอ เหมาะสำหรับใช้ทำเพลา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2.  เหล็กกล้าผสมโครเมียมต่ำ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(AISI  5XXX)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      เหล็กกล้าชนิดนี้จะมีโครเมียมผสมไม่เกิน  2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ช่วยเพิ่มความสามารถในการชุบแข็ง  ความแข็งแรง  และต้านทานการเสียดสี  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       กลุ่มที่มีคาร์บอนต่ำ  เหมาะสำหรับทำผลิตภัณฑ์ที่ต้องการความแข็งแรงและความต้านทานการเสียดสีสูง  เหมาะสำหรับทำผลิตภัณฑ์ที่ต้องการความยืดหยุ่น เช่น  สปริง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มาตรฐานเหล็กในงานอุตสาหกรรม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dirty="0" smtClean="0"/>
              <a:t>		โลหะเหล็กที่ใช้ในงานอุตสาหกรรม  จะถูกกำหนดมาตรฐานให้เป็นไปตามมาตรฐานของสถาบันต่าง ๆ ซึ่งมีอยู่หลากหลายสถาบันด้วยกัน  เช่น  มาตรฐานของประเทศสหรัฐอเมริกา  ประเทศอังกฤษ  ประเทศเยอรมัน  ประเทศญี่ปุ่น  เป็นต้น  ตัวเลข และตัวอักษร แต่ละสถาบันจะมีความหมายเฉพาะแตกต่างกัน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3.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เหล็กกล้าผสมโม</a:t>
            </a:r>
            <a:r>
              <a:rPr lang="th-TH" sz="4000" b="1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(AISI  4XXX)</a:t>
            </a:r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       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เหล็กกล้าผสมชนิดนี้จะมีปริมาณโม</a:t>
            </a:r>
            <a:r>
              <a:rPr lang="th-TH" sz="4000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ผสมไม่เกิน  0.25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มีคุณสมบัติด้านความเหนียว  ความแข็งแรงเพิ่มขึ้น  ความสามารถในการชุบแข็ง  เป็นเหล็กที่เหมาะสำหรับทำเพลาเฟืองท้าย และชิ้นส่วนระบบส่งกำลังแบบอัตโนมัติ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4.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เหล็กกล้าผสมโครเมียม-โม</a:t>
            </a:r>
            <a:r>
              <a:rPr lang="th-TH" sz="4000" b="1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(AISI  41XX)</a:t>
            </a:r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		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เหล็กกล้าชนิดนี้จะมีโครเมียม ผสมระหว่าง 0.50-0.95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โม</a:t>
            </a:r>
            <a:r>
              <a:rPr lang="th-TH" sz="4000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ระหว่าง  0.13-0.20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โครเมียมจะช่วยด้านความสามารถในการชุบแข็ง ความแข็งแรง และทนการเสียดสี สึกหรอ  แต่จะมีข้อเสียคือการแตกร้าว  เมื่อผสมโม</a:t>
            </a:r>
            <a:r>
              <a:rPr lang="th-TH" sz="4000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จะเพิ่มความเหนียว และความสามารถในการเชื่อม การชุบแข็ง  เหมาะสำหรับ ถังรับแรงดัน เพลาเครื่องยนต์ ชิ้นส่วนรถบรรทุก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5.  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เหล็กกล้าผสมนิกเกิล-โครเมียม-โม</a:t>
            </a:r>
            <a:r>
              <a:rPr lang="th-TH" sz="4000" b="1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(AISI 43XX,  47XX,  86XX,  88XXX, 93XXX, 98XXX)</a:t>
            </a:r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		นิกเกิลเมื่อรวมกับโครเมียม จะทำให้มีการยืดหยุ่นสู ทนต่อแรงกระแทก เมื่อผสมโม</a:t>
            </a:r>
            <a:r>
              <a:rPr lang="th-TH" sz="4000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ประมาณ 0.2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จะช่วยเพิ่มความสามารถในการชุบแข็ง เช่น 4320 4340 เหมาะสำหรับชิ้นส่วนที่ต้องการความแข็งแรงสูง งานหนัก เช่น เฟือง แต่ถ้าต้องการความแข็งน้อยลง ควรใช้เหล็กที่ผสมนิกเกิลน้อย เช่น 8620 8640 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อิทธิพลของธาตุที่มีผลต่อคุณสมบัติของเหล็ก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โคบอล  </a:t>
            </a:r>
            <a:r>
              <a:rPr lang="en-US" altLang="zh-CN" sz="3600" b="1" dirty="0" smtClean="0">
                <a:latin typeface="AngsanaUPC" pitchFamily="18" charset="-34"/>
                <a:cs typeface="AngsanaUPC" pitchFamily="18" charset="-34"/>
              </a:rPr>
              <a:t>Co</a:t>
            </a: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เพิ่มความต้านทานแรงดึง ความแข็งแรงสูงขึ้น เพิ่มความต้านทานคมตัด เพิ่มคุณสมบัติความเป็นแม่เหล็ก ความเหนียวลดลง</a:t>
            </a:r>
          </a:p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โครเมียม  </a:t>
            </a:r>
            <a:r>
              <a:rPr lang="en-US" altLang="zh-CN" sz="3600" b="1" dirty="0" smtClean="0">
                <a:latin typeface="AngsanaUPC" pitchFamily="18" charset="-34"/>
                <a:cs typeface="AngsanaUPC" pitchFamily="18" charset="-34"/>
              </a:rPr>
              <a:t>Cr</a:t>
            </a: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ทำให้ความแข็ง ต้านทานแรงดึง ความเหนียวเพิ่มขึ้น ทนสนิม จะมีความแข็งแรงที่อุณหภูมิสูง </a:t>
            </a:r>
            <a:r>
              <a:rPr lang="th-TH" sz="3600" dirty="0" err="1" smtClean="0">
                <a:latin typeface="AngsanaUPC" pitchFamily="18" charset="-34"/>
                <a:cs typeface="AngsanaUPC" pitchFamily="18" charset="-34"/>
              </a:rPr>
              <a:t>สเตนเลสจะ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มีโครเมียมมากกว่า  12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คุณสมบัติการยืดตัว  การเชื่อม การตกแต่งผิวลดลง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อิทธิพลของธาตุที่มีผลต่อคุณสมบัติของเหล็ก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900" b="1" dirty="0" smtClean="0">
                <a:latin typeface="AngsanaUPC" pitchFamily="18" charset="-34"/>
                <a:cs typeface="AngsanaUPC" pitchFamily="18" charset="-34"/>
              </a:rPr>
              <a:t>แมงกานีส  </a:t>
            </a:r>
            <a:r>
              <a:rPr lang="en-US" sz="3900" b="1" dirty="0" err="1" smtClean="0">
                <a:latin typeface="AngsanaUPC" pitchFamily="18" charset="-34"/>
                <a:cs typeface="AngsanaUPC" pitchFamily="18" charset="-34"/>
              </a:rPr>
              <a:t>Mn</a:t>
            </a:r>
            <a:endParaRPr lang="th-TH" sz="39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การเติมแมงกานีส ทุกๆ  1</a:t>
            </a: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%</a:t>
            </a:r>
            <a:r>
              <a:rPr lang="zh-CN" altLang="en-US" sz="39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altLang="zh-CN" sz="3900" dirty="0" smtClean="0">
                <a:latin typeface="AngsanaUPC" pitchFamily="18" charset="-34"/>
                <a:cs typeface="AngsanaUPC" pitchFamily="18" charset="-34"/>
              </a:rPr>
              <a:t>จะเพิ่มความเค้นแรงดึง 100 </a:t>
            </a:r>
            <a:r>
              <a:rPr lang="th-TH" altLang="zh-CN" sz="3900" dirty="0" err="1" smtClean="0">
                <a:latin typeface="AngsanaUPC" pitchFamily="18" charset="-34"/>
                <a:cs typeface="AngsanaUPC" pitchFamily="18" charset="-34"/>
              </a:rPr>
              <a:t>นิว</a:t>
            </a:r>
            <a:r>
              <a:rPr lang="th-TH" altLang="zh-CN" sz="3900" dirty="0" smtClean="0">
                <a:latin typeface="AngsanaUPC" pitchFamily="18" charset="-34"/>
                <a:cs typeface="AngsanaUPC" pitchFamily="18" charset="-34"/>
              </a:rPr>
              <a:t>ตัน/</a:t>
            </a:r>
            <a:r>
              <a:rPr lang="th-TH" altLang="zh-CN" sz="3900" dirty="0" err="1" smtClean="0">
                <a:latin typeface="AngsanaUPC" pitchFamily="18" charset="-34"/>
                <a:cs typeface="AngsanaUPC" pitchFamily="18" charset="-34"/>
              </a:rPr>
              <a:t>มม.</a:t>
            </a:r>
            <a:r>
              <a:rPr lang="th-TH" altLang="zh-CN" sz="3900" dirty="0" smtClean="0">
                <a:latin typeface="AngsanaUPC" pitchFamily="18" charset="-34"/>
                <a:cs typeface="AngsanaUPC" pitchFamily="18" charset="-34"/>
              </a:rPr>
              <a:t>2  เพิ่มความเค้น ความต้านทานการกระแทก ทนการสึกหรอ</a:t>
            </a:r>
          </a:p>
          <a:p>
            <a:pPr>
              <a:buNone/>
            </a:pPr>
            <a:r>
              <a:rPr lang="th-TH" sz="3900" b="1" dirty="0" smtClean="0">
                <a:latin typeface="AngsanaUPC" pitchFamily="18" charset="-34"/>
                <a:cs typeface="AngsanaUPC" pitchFamily="18" charset="-34"/>
              </a:rPr>
              <a:t>โม</a:t>
            </a:r>
            <a:r>
              <a:rPr lang="th-TH" sz="3900" b="1" dirty="0" err="1" smtClean="0">
                <a:latin typeface="AngsanaUPC" pitchFamily="18" charset="-34"/>
                <a:cs typeface="AngsanaUPC" pitchFamily="18" charset="-34"/>
              </a:rPr>
              <a:t>ลิบดินัม</a:t>
            </a:r>
            <a:r>
              <a:rPr lang="th-TH" sz="3900" b="1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sz="3900" b="1" dirty="0" smtClean="0">
                <a:latin typeface="AngsanaUPC" pitchFamily="18" charset="-34"/>
                <a:cs typeface="AngsanaUPC" pitchFamily="18" charset="-34"/>
              </a:rPr>
              <a:t>Mo</a:t>
            </a:r>
          </a:p>
          <a:p>
            <a:pPr>
              <a:buNone/>
            </a:pP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เพิ่มความแข็ง  ความเหนียวของเหล็กที่ผ่านการอบชุบแล้ว </a:t>
            </a:r>
          </a:p>
          <a:p>
            <a:pPr>
              <a:buNone/>
            </a:pPr>
            <a:r>
              <a:rPr lang="th-TH" sz="3900" b="1" dirty="0" smtClean="0">
                <a:latin typeface="AngsanaUPC" pitchFamily="18" charset="-34"/>
                <a:cs typeface="AngsanaUPC" pitchFamily="18" charset="-34"/>
              </a:rPr>
              <a:t>นิกเกิล  </a:t>
            </a:r>
            <a:r>
              <a:rPr lang="en-US" sz="3900" b="1" dirty="0" smtClean="0">
                <a:latin typeface="AngsanaUPC" pitchFamily="18" charset="-34"/>
                <a:cs typeface="AngsanaUPC" pitchFamily="18" charset="-34"/>
              </a:rPr>
              <a:t>Ni</a:t>
            </a:r>
          </a:p>
          <a:p>
            <a:pPr>
              <a:buNone/>
            </a:pP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เพิ่มความเหนียว ความแข็งและการยืดตัวให้สูงขึ้น ทนกรด ทนความร้อน แต่จะขึ้นรูปได้ยากขึ้น การนำกระแสไฟฟ้าต่ำลง</a:t>
            </a: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อิทธิพลของธาตุที่มีผลต่อคุณสมบัติของเหล็ก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วา</a:t>
            </a:r>
            <a:r>
              <a:rPr lang="th-TH" sz="3600" b="1" dirty="0" err="1" smtClean="0">
                <a:latin typeface="AngsanaUPC" pitchFamily="18" charset="-34"/>
                <a:cs typeface="AngsanaUPC" pitchFamily="18" charset="-34"/>
              </a:rPr>
              <a:t>นาเดียม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V</a:t>
            </a: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เพิ่มความต้านทานแรงดึงสูงขึ้น ทำให้เหล็กกล้ายืดตัวได้ดี ขึ้นรูปขณะเย็นจะยากขึ้น</a:t>
            </a:r>
          </a:p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วุลแฟรม </a:t>
            </a:r>
            <a:r>
              <a:rPr lang="zh-CN" altLang="en-US" sz="36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zh-CN" sz="3600" b="1" dirty="0" smtClean="0">
                <a:latin typeface="AngsanaUPC" pitchFamily="18" charset="-34"/>
                <a:cs typeface="AngsanaUPC" pitchFamily="18" charset="-34"/>
              </a:rPr>
              <a:t>W  </a:t>
            </a:r>
          </a:p>
          <a:p>
            <a:pPr>
              <a:buNone/>
            </a:pP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จะช่วยเพิ่มความเหนียวของเหล็กที่ชุบแล้ว ทนต่อคมตัดและความร้อน เพิ่มความแข็ง แต่การยืดตัวลดลง โครงสร้างเกรนละเอียด การปาดผิวและการตีขึ้นรูปยากขึ้น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คาร์บอน   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C</a:t>
            </a: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จะช่วยเพิ่มความต้านทานแรงดึง ความแข็งแรง ชุบให้มีความแข็งได้ คุณสมบัติทางด้านการตีขึ้นรูป และการเชื่อมลดลง </a:t>
            </a:r>
          </a:p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กำมะถัน   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S</a:t>
            </a: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เพิ่มความหนืดในการหลอมเหลว ย่อยเป็นชิ้นเล็กง่าย  ความต้านทานการกระแทก การยืดตัวต่ำลง เชื่อมและขึ้นรูปยากขึ้น</a:t>
            </a:r>
          </a:p>
          <a:p>
            <a:pPr>
              <a:buNone/>
            </a:pP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อิทธิพลของธาตุที่มีผลต่อคุณสมบัติของเหล็ก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ซิลิคอน  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Si</a:t>
            </a: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ช่วยเพิ่มความเค้น  การยืดตัว  ความแข็งตลอดแท่ง แข็งที่อุณหภูมิสูง ทนต่อการกัดกร่อน คุณสมบัติการเชื่อมลดลง</a:t>
            </a:r>
          </a:p>
          <a:p>
            <a:pPr>
              <a:buNone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ฟอสฟอรัส  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P</a:t>
            </a:r>
          </a:p>
          <a:p>
            <a:pPr>
              <a:buNone/>
            </a:pP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ลดความหนืดในการหลอมเหลว มีการหักในขณะเย็นง่าย เมื่อมีฟอสฟอรัสมากกว่า  1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จะมีความแข็งที่อุณหภูมิสูง ทนต่อการกัดกร่อน การยืดตัว ความต้านทานแรงกระแทกจะลดลง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 smtClean="0"/>
              <a:t>อิทธิพลของธาตุที่มีผลต่อคุณสมบัติของเหล็ก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มาตรฐานเหล็กในงานอุตสาหกรรม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ผู้ผลิตจะกำหนดมาตรฐานที่แตกต่างกันออกไป  </a:t>
            </a:r>
            <a:r>
              <a:rPr lang="th-TH" dirty="0" err="1" smtClean="0"/>
              <a:t>ซี่ง</a:t>
            </a:r>
            <a:r>
              <a:rPr lang="th-TH" dirty="0" smtClean="0"/>
              <a:t>อาจกำหนดตามชื่อการค้า  กำหนดตามกรรมวิธีการผลิต หรือตามการนำไปใช้งาน</a:t>
            </a:r>
          </a:p>
          <a:p>
            <a:pPr>
              <a:buNone/>
            </a:pPr>
            <a:r>
              <a:rPr lang="th-TH" dirty="0" smtClean="0"/>
              <a:t>โดยสถาบันที่กำหนดมาตรฐานในปัจจุบัน เช่น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AISI  =  American Iron and Steel Institute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ASTM  =  American Society for Testing Materials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DIN  =  Deutsche Industrial Norm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JIS   =  Japanese Industrial Standards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TISI  =  Thai  Industrial Standard Institute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มาตรฐานเหล็กของระบบอเมริกา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สถาบันเหล็กและเหล็กกล้าของอเมริกา  </a:t>
            </a:r>
            <a:r>
              <a:rPr lang="en-US" dirty="0" smtClean="0"/>
              <a:t>(AISI)  </a:t>
            </a:r>
            <a:r>
              <a:rPr lang="th-TH" dirty="0" smtClean="0"/>
              <a:t>และของสมาคมวิศวกรรมยานยนต์ของอเมริกา  </a:t>
            </a:r>
            <a:r>
              <a:rPr lang="en-US" dirty="0" smtClean="0"/>
              <a:t>(SAE)  </a:t>
            </a:r>
            <a:r>
              <a:rPr lang="th-TH" dirty="0" smtClean="0"/>
              <a:t>ได้กำเนิดมาตรฐานเหล็กเป็นอักษรย่อของสถาบันหรือสมาคมนำหน้า ตามด้วยตัวอักษร และตัวเลข  4 หรือ 5  ตัว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เช่น  </a:t>
            </a:r>
            <a:r>
              <a:rPr lang="en-US" dirty="0" smtClean="0"/>
              <a:t>  	AISI  4150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	AISI  1040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มาตรฐานเหล็กของระบบอเมริกา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AISI, SAE  X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dirty="0" smtClean="0"/>
              <a:t>  XX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 rot="5400000">
            <a:off x="714348" y="3929066"/>
            <a:ext cx="37147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 rot="5400000">
            <a:off x="1465241" y="3606801"/>
            <a:ext cx="307183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2251059" y="332104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rot="5400000">
            <a:off x="3036877" y="2963859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rot="5400000">
            <a:off x="4179885" y="2463793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00628" y="2428868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5.  ตั</a:t>
            </a:r>
            <a:r>
              <a:rPr lang="th-TH" dirty="0" smtClean="0">
                <a:cs typeface="+mj-cs"/>
              </a:rPr>
              <a:t>วเลขบอกปริมาณคาร์บอน หารด้วย 100 (</a:t>
            </a:r>
            <a:r>
              <a:rPr lang="en-US" dirty="0" smtClean="0">
                <a:cs typeface="+mj-cs"/>
              </a:rPr>
              <a:t>%</a:t>
            </a:r>
            <a:r>
              <a:rPr lang="th-TH" dirty="0" smtClean="0">
                <a:cs typeface="+mj-cs"/>
              </a:rPr>
              <a:t>)</a:t>
            </a:r>
            <a:endParaRPr lang="th-TH" dirty="0"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0562" y="3571876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4.  ตัวอักษรบอกธาตุเติมเฉพาะ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421481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3.  ตัวเลขบอกปริมาณธาตุผสม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3643306" y="485776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2.  ตัวเลขบอกชนิดของเหล็กกล้าตามมาตรฐาน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3143240" y="5500702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1.  ตัวอักษรบอกกรรมวิธีการผลิตและใช้งาน</a:t>
            </a:r>
            <a:endParaRPr lang="th-TH" dirty="0"/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4572000" y="2857496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3929058" y="385762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>
            <a:off x="3500430" y="457200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3000364" y="5143512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2571736" y="57864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จากสัญลักษณ์ของตัวเลข อธิบายตังนี้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  อักษรบอกกรรมวิธีการผลิตและการใช้งานของเหล็ก  มีอักษรดังต่อไปนี้</a:t>
            </a:r>
          </a:p>
          <a:p>
            <a:pPr>
              <a:buNone/>
            </a:pPr>
            <a:r>
              <a:rPr lang="th-TH" dirty="0" smtClean="0"/>
              <a:t> 		</a:t>
            </a:r>
            <a:r>
              <a:rPr lang="en-US" dirty="0" smtClean="0"/>
              <a:t>A  </a:t>
            </a:r>
            <a:r>
              <a:rPr lang="th-TH" dirty="0" smtClean="0"/>
              <a:t>หมายถึง  เหล็กกล้าที่ผลิตด้วยเตาเบส</a:t>
            </a:r>
            <a:r>
              <a:rPr lang="th-TH" dirty="0" err="1" smtClean="0"/>
              <a:t>เซมเมอร์</a:t>
            </a:r>
            <a:r>
              <a:rPr lang="th-TH" dirty="0" smtClean="0"/>
              <a:t> ด่าง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</a:t>
            </a:r>
            <a:r>
              <a:rPr lang="en-US" dirty="0" smtClean="0"/>
              <a:t>B  </a:t>
            </a:r>
            <a:r>
              <a:rPr lang="th-TH" dirty="0" smtClean="0"/>
              <a:t>หมายถึง  เหล็กกล้าที่ผลิตด้วยเตาเบส</a:t>
            </a:r>
            <a:r>
              <a:rPr lang="th-TH" dirty="0" err="1" smtClean="0"/>
              <a:t>เซมเมอร์</a:t>
            </a:r>
            <a:r>
              <a:rPr lang="th-TH" dirty="0" smtClean="0"/>
              <a:t>  ชนิดกรด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C  </a:t>
            </a:r>
            <a:r>
              <a:rPr lang="th-TH" dirty="0" smtClean="0"/>
              <a:t>หมายถึง  เหล็กกล้าที่ผลิตด้วยเตา</a:t>
            </a:r>
            <a:r>
              <a:rPr lang="th-TH" dirty="0" err="1" smtClean="0"/>
              <a:t>โอเพนฮาร์ด</a:t>
            </a:r>
            <a:r>
              <a:rPr lang="th-TH" dirty="0" smtClean="0"/>
              <a:t> ชนิดด่าง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D  </a:t>
            </a:r>
            <a:r>
              <a:rPr lang="th-TH" dirty="0" smtClean="0"/>
              <a:t>หมายถึง  เหล็กกล้าที่ผลิตด้วยเตา</a:t>
            </a:r>
            <a:r>
              <a:rPr lang="th-TH" dirty="0" err="1" smtClean="0"/>
              <a:t>โอเพนฮาร์ด</a:t>
            </a:r>
            <a:r>
              <a:rPr lang="th-TH" dirty="0" smtClean="0"/>
              <a:t>  ชนิดกรด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E  </a:t>
            </a:r>
            <a:r>
              <a:rPr lang="th-TH" dirty="0" smtClean="0"/>
              <a:t>หมายถึง  เหล็กกล้าที่ผลิตด้วยเตาไฟฟ้า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จากสัญลักษณ์ของตัวเลข อธิบายตังนี้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2.  ตัวเลขบอกชนิดของเหล็ก  สามารถแบ่งได้ดังนี้</a:t>
            </a:r>
          </a:p>
          <a:p>
            <a:pPr>
              <a:buNone/>
            </a:pPr>
            <a:r>
              <a:rPr lang="th-TH" dirty="0" smtClean="0"/>
              <a:t>	เหล็กกล้าคาร์บอน  จะใช้ตัวเลข 1  เป็นสัญลักษณ์แบ่งกลุ่มได้ดังนี้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10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XX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 แมงกานีสผสมไม่เกิน 1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%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11XX	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เหล็กกล้าคาร์บอนเติมกำมะถันสูง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12XX  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เหล็กกล้าคาร์บอนเติมกำมะถันและฟอสฟอรัส</a:t>
            </a:r>
            <a:endParaRPr lang="en-US" sz="4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15XX  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เหล็กกล้าคาร์บอนเติมแมงกานีสสูงระหว่าง 0.75-1.65  </a:t>
            </a:r>
            <a:r>
              <a:rPr lang="en-US" altLang="zh-CN" sz="3600" dirty="0" smtClean="0">
                <a:latin typeface="AngsanaUPC" pitchFamily="18" charset="-34"/>
                <a:cs typeface="AngsanaUPC" pitchFamily="18" charset="-34"/>
              </a:rPr>
              <a:t>%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จากสัญลักษณ์ของตัวเลข อธิบายตังนี้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h-TH" dirty="0" smtClean="0"/>
              <a:t>3.  ตัวเลขบอกปริมาณธาตุผสม  ซึ่งจะเป็นตัวเลขตัวที่ 2  ตามสัญลักษณ์ เช่น</a:t>
            </a:r>
          </a:p>
          <a:p>
            <a:pPr marL="514350" indent="-514350">
              <a:buAutoNum type="arabicPeriod" startAt="3"/>
            </a:pPr>
            <a:endParaRPr lang="th-TH" dirty="0" smtClean="0"/>
          </a:p>
          <a:p>
            <a:pPr>
              <a:buNone/>
            </a:pP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AISI  25XX 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หมายถึง  เหล็กกล้านิกเกิล มีปริมาณนิกเกิลผสมอยู่  5  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%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จากสัญลักษณ์ของตัวเลข อธิบายตังนี้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6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4.  ตัวอักษรบอกธาตุที่เติมเฉพาะ  จะมีสัญลักษณ์ของธาตุที่ผสมรวมอยู่ในสัญลักษณ์ของเหล็ก เช่น  </a:t>
            </a:r>
            <a:r>
              <a:rPr lang="en-US" dirty="0" smtClean="0"/>
              <a:t>XXXBXX  </a:t>
            </a:r>
            <a:r>
              <a:rPr lang="th-TH" dirty="0" smtClean="0"/>
              <a:t>หมายถึง  เหล็กกล้าโบรอน  เป็นต้น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5.  ตัวเลขบอกปริมาณเปอร์เซ็นต์ของธาตุคาร์บอน ที่มีคาร์บอนผสมอยู่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AISI  1060  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หมายถึง  เหล็กกล้าคาร์บอนที่มีคาร์บอนผสมอยู่  0.6</a:t>
            </a: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%  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(60/100)</a:t>
            </a:r>
            <a:endParaRPr lang="en-US" sz="39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AISI  51100  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หมายถึง  เหล็กกล้าโครเมียมที่มีคาร์บอนผสมอยู่ </a:t>
            </a:r>
          </a:p>
          <a:p>
            <a:pPr>
              <a:buNone/>
            </a:pP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en-US" sz="3900" dirty="0" smtClean="0">
                <a:latin typeface="AngsanaUPC" pitchFamily="18" charset="-34"/>
                <a:cs typeface="AngsanaUPC" pitchFamily="18" charset="-34"/>
              </a:rPr>
              <a:t>% </a:t>
            </a:r>
            <a:r>
              <a:rPr lang="th-TH" sz="3900" dirty="0" smtClean="0">
                <a:latin typeface="AngsanaUPC" pitchFamily="18" charset="-34"/>
                <a:cs typeface="AngsanaUPC" pitchFamily="18" charset="-34"/>
              </a:rPr>
              <a:t>(100/100)</a:t>
            </a:r>
            <a:endParaRPr lang="th-TH" sz="39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กระบวนการหลอม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263</TotalTime>
  <Words>995</Words>
  <Application>Microsoft Office PowerPoint</Application>
  <PresentationFormat>นำเสนอทางหน้าจอ (4:3)</PresentationFormat>
  <Paragraphs>143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กระบวนการหลอม</vt:lpstr>
      <vt:lpstr>หน่วยที่  1  มาตรฐานเหล็ก ในงานอุตสาหกรรม</vt:lpstr>
      <vt:lpstr>มาตรฐานเหล็กในงานอุตสาหกรรม</vt:lpstr>
      <vt:lpstr>มาตรฐานเหล็กในงานอุตสาหกรรม</vt:lpstr>
      <vt:lpstr>มาตรฐานเหล็กของระบบอเมริกา</vt:lpstr>
      <vt:lpstr>มาตรฐานเหล็กของระบบอเมริกา</vt:lpstr>
      <vt:lpstr>จากสัญลักษณ์ของตัวเลข อธิบายตังนี้</vt:lpstr>
      <vt:lpstr>จากสัญลักษณ์ของตัวเลข อธิบายตังนี้</vt:lpstr>
      <vt:lpstr>จากสัญลักษณ์ของตัวเลข อธิบายตังนี้</vt:lpstr>
      <vt:lpstr>จากสัญลักษณ์ของตัวเลข อธิบายตังนี้</vt:lpstr>
      <vt:lpstr>มาตรฐานเหล็กระบบเยอรมัน</vt:lpstr>
      <vt:lpstr>มาตรฐานเหล็กระบบเยอรมัน</vt:lpstr>
      <vt:lpstr>มาตรฐานเหล็กระบบเยอรมัน</vt:lpstr>
      <vt:lpstr>มาตรฐานเหล็กของระบบญี่ปุ่น</vt:lpstr>
      <vt:lpstr>มาตรฐานเหล็กระบบญี่ปุ่น</vt:lpstr>
      <vt:lpstr>มาตรฐานเหล็กระบบญี่ปุ่น</vt:lpstr>
      <vt:lpstr>ชนิดของเหล็กกล้าและเหล็กกล้าผสม</vt:lpstr>
      <vt:lpstr>ชนิดของเหล็กกล้าและเหล็กกล้าผสม</vt:lpstr>
      <vt:lpstr>เหล็กกล้าผสม</vt:lpstr>
      <vt:lpstr>ภาพนิ่ง 19</vt:lpstr>
      <vt:lpstr>ภาพนิ่ง 20</vt:lpstr>
      <vt:lpstr>ภาพนิ่ง 21</vt:lpstr>
      <vt:lpstr>ภาพนิ่ง 22</vt:lpstr>
      <vt:lpstr>อิทธิพลของธาตุที่มีผลต่อคุณสมบัติของเหล็ก</vt:lpstr>
      <vt:lpstr>อิทธิพลของธาตุที่มีผลต่อคุณสมบัติของเหล็ก</vt:lpstr>
      <vt:lpstr>อิทธิพลของธาตุที่มีผลต่อคุณสมบัติของเหล็ก</vt:lpstr>
      <vt:lpstr>อิทธิพลของธาตุที่มีผลต่อคุณสมบัติของเหล็ก</vt:lpstr>
      <vt:lpstr>อิทธิพลของธาตุที่มีผลต่อคุณสมบัติของเหล็ก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 1  มาตรฐานเหล็ก ในงานอุตสาหกรรม</dc:title>
  <dc:creator>Morsap</dc:creator>
  <cp:lastModifiedBy>Morsap</cp:lastModifiedBy>
  <cp:revision>27</cp:revision>
  <dcterms:created xsi:type="dcterms:W3CDTF">2013-10-20T07:34:49Z</dcterms:created>
  <dcterms:modified xsi:type="dcterms:W3CDTF">2013-10-20T11:58:38Z</dcterms:modified>
</cp:coreProperties>
</file>